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5, Lecture</a:t>
            </a:r>
            <a:r>
              <a:rPr lang="en-US" baseline="0" dirty="0"/>
              <a:t>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5:  Elements of a Crime</a:t>
            </a:r>
          </a:p>
          <a:p>
            <a:r>
              <a:rPr lang="en-US" dirty="0"/>
              <a:t>Lecture 2:  </a:t>
            </a:r>
            <a:r>
              <a:rPr lang="en-US" i="1" dirty="0" err="1"/>
              <a:t>Mens</a:t>
            </a:r>
            <a:r>
              <a:rPr lang="en-US" i="1" dirty="0"/>
              <a:t> Rea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Doctrine of Transferred 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i="1" dirty="0"/>
              <a:t>People v. Conley</a:t>
            </a:r>
            <a:r>
              <a:rPr lang="en-US" dirty="0"/>
              <a:t>, the Δ actually hit someone with the bottle who was not the person at whom Δ originally threw the bottle</a:t>
            </a:r>
          </a:p>
          <a:p>
            <a:pPr lvl="1"/>
            <a:r>
              <a:rPr lang="en-US" dirty="0"/>
              <a:t>Does this obviate the intent requirement?  No.</a:t>
            </a:r>
          </a:p>
          <a:p>
            <a:r>
              <a:rPr lang="en-US" dirty="0"/>
              <a:t>Doctrine of Transferred Intent</a:t>
            </a:r>
          </a:p>
          <a:p>
            <a:pPr lvl="1"/>
            <a:r>
              <a:rPr lang="en-US" dirty="0"/>
              <a:t>“When a defendant intends to cause harm to one person but accidentally causes it to another, courts typically assert what has come to be known as the ‘transferred intent’ doctrine.” (CB 156)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(MPC)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Model Penal Code replaces the traditional specific/general intent and </a:t>
            </a:r>
            <a:r>
              <a:rPr lang="en-US" i="1" dirty="0" err="1"/>
              <a:t>actus</a:t>
            </a:r>
            <a:r>
              <a:rPr lang="en-US" i="1" dirty="0"/>
              <a:t> </a:t>
            </a:r>
            <a:r>
              <a:rPr lang="en-US" i="1" dirty="0" err="1"/>
              <a:t>reus</a:t>
            </a:r>
            <a:r>
              <a:rPr lang="en-US" dirty="0"/>
              <a:t>/result distinctions with an elemental approach in which the prosecutor must prove specific elements of mental state for each crime</a:t>
            </a:r>
          </a:p>
          <a:p>
            <a:pPr lvl="1"/>
            <a:r>
              <a:rPr lang="en-US" dirty="0"/>
              <a:t>Guilt cannot be based on proof of </a:t>
            </a:r>
            <a:r>
              <a:rPr lang="en-US" i="1" dirty="0"/>
              <a:t>actus reus</a:t>
            </a:r>
            <a:r>
              <a:rPr lang="en-US" dirty="0"/>
              <a:t> in a “morally blameworthy manner” (i.e., no direct equivalent of general intent)</a:t>
            </a:r>
          </a:p>
          <a:p>
            <a:pPr lvl="2"/>
            <a:r>
              <a:rPr lang="en-US" i="1" dirty="0"/>
              <a:t>Note:  the MPC </a:t>
            </a:r>
            <a:r>
              <a:rPr lang="en-US" dirty="0"/>
              <a:t>does</a:t>
            </a:r>
            <a:r>
              <a:rPr lang="en-US" i="1" dirty="0"/>
              <a:t> still incorporate concepts of specific intent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(MPC)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§ 2.02 of the MPC establishes four “levels” of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(mental culpability):</a:t>
            </a:r>
          </a:p>
          <a:p>
            <a:pPr lvl="1"/>
            <a:r>
              <a:rPr lang="en-US" dirty="0"/>
              <a:t>(a) </a:t>
            </a:r>
            <a:r>
              <a:rPr lang="en-US" u="sng" dirty="0"/>
              <a:t>Purposely</a:t>
            </a:r>
            <a:r>
              <a:rPr lang="en-US" dirty="0"/>
              <a:t> – Δ is aware of his actions or their result </a:t>
            </a:r>
            <a:r>
              <a:rPr lang="en-US" u="sng" dirty="0"/>
              <a:t>and</a:t>
            </a:r>
            <a:r>
              <a:rPr lang="en-US" dirty="0"/>
              <a:t> Δ’s “conscious object” to engage in the action or bring about the result</a:t>
            </a:r>
          </a:p>
          <a:p>
            <a:pPr lvl="1"/>
            <a:r>
              <a:rPr lang="en-US" dirty="0"/>
              <a:t>(b) </a:t>
            </a:r>
            <a:r>
              <a:rPr lang="en-US" u="sng" dirty="0"/>
              <a:t>Knowingly</a:t>
            </a:r>
            <a:r>
              <a:rPr lang="en-US" dirty="0"/>
              <a:t> – Δ is aware of his actions or their result </a:t>
            </a:r>
            <a:r>
              <a:rPr lang="en-US" u="sng" dirty="0"/>
              <a:t>and</a:t>
            </a:r>
            <a:r>
              <a:rPr lang="en-US" dirty="0"/>
              <a:t> is “practically certain” the actions/result will occur</a:t>
            </a:r>
            <a:endParaRPr lang="en-US" u="sng" dirty="0"/>
          </a:p>
          <a:p>
            <a:pPr lvl="1"/>
            <a:r>
              <a:rPr lang="en-US" dirty="0"/>
              <a:t>(c) </a:t>
            </a:r>
            <a:r>
              <a:rPr lang="en-US" u="sng" dirty="0"/>
              <a:t>Recklessly</a:t>
            </a:r>
            <a:r>
              <a:rPr lang="en-US" dirty="0"/>
              <a:t> – Δ “consciously disregards a substantial and unjustifiable risk” that an action/result will likely occur</a:t>
            </a:r>
          </a:p>
          <a:p>
            <a:pPr lvl="2"/>
            <a:r>
              <a:rPr lang="en-US" dirty="0"/>
              <a:t>Involves conscious risk creation</a:t>
            </a:r>
          </a:p>
          <a:p>
            <a:pPr lvl="1"/>
            <a:r>
              <a:rPr lang="en-US" dirty="0"/>
              <a:t>(d) </a:t>
            </a:r>
            <a:r>
              <a:rPr lang="en-US" u="sng" dirty="0"/>
              <a:t>Negligently</a:t>
            </a:r>
            <a:r>
              <a:rPr lang="en-US" dirty="0"/>
              <a:t> – Δ should have been aware that an action/result likely occur (where lack of awareness = gross negligence)</a:t>
            </a:r>
          </a:p>
          <a:p>
            <a:pPr lvl="2"/>
            <a:r>
              <a:rPr lang="en-US" dirty="0"/>
              <a:t>Inadvertently creates a substantial and unjustifiable risk of which Δ should have been aware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State v. Nations</a:t>
            </a:r>
            <a:r>
              <a:rPr lang="en-US" dirty="0"/>
              <a:t> (Mo. Ct. App. 1984)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State v. Nations</a:t>
            </a:r>
            <a:r>
              <a:rPr lang="en-US" dirty="0"/>
              <a:t> helps illustrate the difference between “knowingly” and “recklessly” in the MPC</a:t>
            </a:r>
          </a:p>
          <a:p>
            <a:r>
              <a:rPr lang="en-US" dirty="0"/>
              <a:t>Background:  Δ was convicted of knowingly endangering a (minor) child</a:t>
            </a:r>
          </a:p>
          <a:p>
            <a:pPr lvl="1"/>
            <a:r>
              <a:rPr lang="en-US" dirty="0"/>
              <a:t>The statute requires a person “knowingly encourages, aids or causes a child less than seventeen years old to engage in any conduct which causes or tends to cause the child[‘s welfare to be placed at risk]” (CB 164)</a:t>
            </a:r>
          </a:p>
          <a:p>
            <a:pPr lvl="1"/>
            <a:r>
              <a:rPr lang="en-US" dirty="0"/>
              <a:t>Δ had permitted a 16-year-old girl to “dance” for “tips” at Δ’s establishment</a:t>
            </a:r>
          </a:p>
          <a:p>
            <a:pPr lvl="1"/>
            <a:r>
              <a:rPr lang="en-US" dirty="0"/>
              <a:t>Δ claimed she had no actual knowledge of the girl’s age</a:t>
            </a:r>
          </a:p>
          <a:p>
            <a:pPr lvl="1"/>
            <a:r>
              <a:rPr lang="en-US" dirty="0"/>
              <a:t>Prosecution claimed she was willfully blind to this fact</a:t>
            </a:r>
          </a:p>
          <a:p>
            <a:pPr lvl="1"/>
            <a:r>
              <a:rPr lang="en-US" dirty="0"/>
              <a:t>Δ appealed on the basis that willful blindness was not included in Missouri’s statutory definition of “knowingly”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State v. Nations</a:t>
            </a:r>
            <a:r>
              <a:rPr lang="en-US" dirty="0"/>
              <a:t> (Mo. Ct. App. 1984)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Issue:  does the Missouri definition of “knowingly” include the concept of willful blindness?</a:t>
            </a:r>
          </a:p>
          <a:p>
            <a:r>
              <a:rPr lang="en-US" dirty="0"/>
              <a:t>Holding:  no, it does not</a:t>
            </a:r>
          </a:p>
          <a:p>
            <a:pPr lvl="1"/>
            <a:r>
              <a:rPr lang="en-US" dirty="0"/>
              <a:t>Missouri’s criminal code was modeled after the MPC</a:t>
            </a:r>
          </a:p>
          <a:p>
            <a:pPr lvl="2"/>
            <a:r>
              <a:rPr lang="en-US" dirty="0"/>
              <a:t>MPC </a:t>
            </a:r>
            <a:r>
              <a:rPr lang="en-US" i="1" dirty="0"/>
              <a:t>does</a:t>
            </a:r>
            <a:r>
              <a:rPr lang="en-US" dirty="0"/>
              <a:t> contemplate willful blindness as being part of the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“knowingly”</a:t>
            </a:r>
          </a:p>
          <a:p>
            <a:pPr lvl="1"/>
            <a:r>
              <a:rPr lang="en-US" dirty="0"/>
              <a:t>However, the court notes that the Mo. Legislature specifically chose not to include the extra language from the MPC’s definition of “knowingly” which includes willful blindness:</a:t>
            </a:r>
          </a:p>
          <a:p>
            <a:pPr lvl="2"/>
            <a:r>
              <a:rPr lang="en-US" dirty="0"/>
              <a:t>“. . . such knowledge is established if a person is aware of a high probability of its existence . . .” (CB 165)</a:t>
            </a:r>
          </a:p>
          <a:p>
            <a:pPr lvl="1"/>
            <a:r>
              <a:rPr lang="en-US" dirty="0"/>
              <a:t>The absence of this language precludes a conviction based only on willful blindness in the absence of actual knowledge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Strict Liability is the concept that, for some crimes, there is no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</a:t>
            </a:r>
          </a:p>
          <a:p>
            <a:pPr lvl="1"/>
            <a:r>
              <a:rPr lang="en-US" dirty="0"/>
              <a:t>Commission of the prohibited act is sufficient, regardless of the actor’s intent</a:t>
            </a:r>
          </a:p>
          <a:p>
            <a:pPr lvl="1"/>
            <a:r>
              <a:rPr lang="en-US" dirty="0"/>
              <a:t>The MPC generally does not have strict liability*</a:t>
            </a:r>
          </a:p>
          <a:p>
            <a:r>
              <a:rPr lang="en-US" dirty="0"/>
              <a:t>Most commonly used in “possession” offenses</a:t>
            </a:r>
          </a:p>
          <a:p>
            <a:pPr lvl="1"/>
            <a:r>
              <a:rPr lang="en-US" dirty="0"/>
              <a:t>However, one </a:t>
            </a:r>
            <a:r>
              <a:rPr lang="en-US" u="sng" dirty="0"/>
              <a:t>very</a:t>
            </a:r>
            <a:r>
              <a:rPr lang="en-US" dirty="0"/>
              <a:t> notable exception:  statutory rape</a:t>
            </a:r>
          </a:p>
          <a:p>
            <a:r>
              <a:rPr lang="en-US" dirty="0"/>
              <a:t>Questions to consider:</a:t>
            </a:r>
          </a:p>
          <a:p>
            <a:pPr lvl="1"/>
            <a:r>
              <a:rPr lang="en-US" dirty="0"/>
              <a:t>What are the </a:t>
            </a:r>
            <a:r>
              <a:rPr lang="en-US" i="1" dirty="0"/>
              <a:t>benefits</a:t>
            </a:r>
            <a:r>
              <a:rPr lang="en-US" dirty="0"/>
              <a:t> of strict liability requirements?</a:t>
            </a:r>
          </a:p>
          <a:p>
            <a:pPr lvl="1"/>
            <a:r>
              <a:rPr lang="en-US" dirty="0"/>
              <a:t>What are the </a:t>
            </a:r>
            <a:r>
              <a:rPr lang="en-US" i="1" dirty="0"/>
              <a:t>dangers</a:t>
            </a:r>
            <a:r>
              <a:rPr lang="en-US" dirty="0"/>
              <a:t> of strict liability requirements?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i="1" dirty="0"/>
              <a:t>Staples v. United States (1994)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Background:</a:t>
            </a:r>
          </a:p>
          <a:p>
            <a:pPr lvl="1"/>
            <a:r>
              <a:rPr lang="en-US" dirty="0"/>
              <a:t>Δ possessed a (normally semi-automatic) civilian version of an automatic rifle</a:t>
            </a:r>
          </a:p>
          <a:p>
            <a:pPr lvl="2"/>
            <a:r>
              <a:rPr lang="en-US" dirty="0"/>
              <a:t>The weapon appeared to federal officers to have been modified for automatic operation</a:t>
            </a:r>
          </a:p>
          <a:p>
            <a:pPr lvl="1"/>
            <a:r>
              <a:rPr lang="en-US" dirty="0"/>
              <a:t>Federal law required registration of automatic weapons</a:t>
            </a:r>
          </a:p>
          <a:p>
            <a:pPr lvl="2"/>
            <a:r>
              <a:rPr lang="en-US" dirty="0"/>
              <a:t>The statute makes “[</a:t>
            </a:r>
            <a:r>
              <a:rPr lang="en-US" dirty="0" err="1"/>
              <a:t>i</a:t>
            </a:r>
            <a:r>
              <a:rPr lang="en-US" dirty="0"/>
              <a:t>]t . . . unlawful for any person * * * to receive or possess a firearm which is not registered to him in the National Firearms Registration and Transfer Record.’’ (CB 177)</a:t>
            </a:r>
          </a:p>
          <a:p>
            <a:pPr lvl="3"/>
            <a:r>
              <a:rPr lang="en-US" dirty="0"/>
              <a:t>The definition of “firearm” was unclear, however the Court determined it did </a:t>
            </a:r>
            <a:r>
              <a:rPr lang="en-US" u="sng" dirty="0"/>
              <a:t>not</a:t>
            </a:r>
            <a:r>
              <a:rPr lang="en-US" dirty="0"/>
              <a:t> encompass all guns but </a:t>
            </a:r>
            <a:r>
              <a:rPr lang="en-US" u="sng" dirty="0"/>
              <a:t>would</a:t>
            </a:r>
            <a:r>
              <a:rPr lang="en-US" dirty="0"/>
              <a:t> encompass automatic weapons</a:t>
            </a:r>
          </a:p>
          <a:p>
            <a:pPr lvl="1"/>
            <a:r>
              <a:rPr lang="en-US" dirty="0"/>
              <a:t>Δ’s weapon was not registered and he was convicted</a:t>
            </a:r>
          </a:p>
          <a:p>
            <a:pPr lvl="2"/>
            <a:r>
              <a:rPr lang="en-US" dirty="0"/>
              <a:t>Δ maintained he was unaware of the modifications and therefore was not criminally liable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Staples v. United States (1994)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Issue:  does the language of the registration statute require the prosecutor to prove the Δ knew a weapon was a dangerous “firearm”, or is this a “public welfare” offense of the nature where strict liability is appropriate?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Staples v. United States (1994)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Holding:  this is </a:t>
            </a:r>
            <a:r>
              <a:rPr lang="en-US" u="sng" dirty="0"/>
              <a:t>not</a:t>
            </a:r>
            <a:r>
              <a:rPr lang="en-US" dirty="0"/>
              <a:t> a strict liability offense</a:t>
            </a:r>
          </a:p>
          <a:p>
            <a:pPr lvl="1"/>
            <a:r>
              <a:rPr lang="en-US" dirty="0"/>
              <a:t>The language of the statute is silent as to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endParaRPr lang="en-US" dirty="0"/>
          </a:p>
          <a:p>
            <a:pPr lvl="1"/>
            <a:r>
              <a:rPr lang="en-US" dirty="0"/>
              <a:t>The Court determined that, in this case, silence does </a:t>
            </a:r>
            <a:r>
              <a:rPr lang="en-US" u="sng" dirty="0"/>
              <a:t>not</a:t>
            </a:r>
            <a:r>
              <a:rPr lang="en-US" dirty="0"/>
              <a:t> imply strict liability</a:t>
            </a:r>
          </a:p>
          <a:p>
            <a:pPr lvl="2"/>
            <a:r>
              <a:rPr lang="en-US" dirty="0"/>
              <a:t>It did </a:t>
            </a:r>
            <a:r>
              <a:rPr lang="en-US" u="sng" dirty="0"/>
              <a:t>not</a:t>
            </a:r>
            <a:r>
              <a:rPr lang="en-US" dirty="0"/>
              <a:t> set a bright line on this question</a:t>
            </a:r>
          </a:p>
          <a:p>
            <a:pPr lvl="3"/>
            <a:r>
              <a:rPr lang="en-US" dirty="0"/>
              <a:t>“Neither this Court nor, so far as we are aware, any other has undertaken to delineate a precise line or set forth comprehensive criteria for distinguishing between crimes that require a mental element and crimes that do not.”  (CB 181)</a:t>
            </a:r>
          </a:p>
          <a:p>
            <a:pPr lvl="1"/>
            <a:r>
              <a:rPr lang="en-US" dirty="0"/>
              <a:t>Rather, the Court examined whether guns are inherently dangerous such that their possession should constitute a “public welfare” offense appropriate for strict liability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Staples v. United States (1994)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Holding (cont.)</a:t>
            </a:r>
          </a:p>
          <a:p>
            <a:pPr lvl="1"/>
            <a:r>
              <a:rPr lang="en-US" dirty="0"/>
              <a:t>In considering whether guns are inherently dangerous, the Court examined the degree to which existing societal systems would make a person aware of such inherent danger</a:t>
            </a:r>
          </a:p>
          <a:p>
            <a:pPr lvl="2"/>
            <a:r>
              <a:rPr lang="en-US" dirty="0"/>
              <a:t>“Typically, our cases recognizing such offenses involve statutes that regulate potentially harmful or injurious items. In such situations . . . as long as a defendant knows that he is dealing with a dangerous device of a character that places him ‘‘in responsible relation to a public danger,’’ he should be alerted to the probability of strict regulation, and we have assumed that . . . Congress intended to place the burden on the defendant to [determine] whether [his conduct] comes within the inhibition of the statute.” (CB 178)</a:t>
            </a:r>
          </a:p>
          <a:p>
            <a:pPr lvl="1"/>
            <a:r>
              <a:rPr lang="en-US" dirty="0"/>
              <a:t>The Court determined that guns are </a:t>
            </a:r>
            <a:r>
              <a:rPr lang="en-US" u="sng" dirty="0"/>
              <a:t>not</a:t>
            </a:r>
            <a:r>
              <a:rPr lang="en-US" dirty="0"/>
              <a:t> inherently dangerous, and thus strict liability as to non-obvious modifications of a rifle was not appropriate</a:t>
            </a:r>
          </a:p>
          <a:p>
            <a:pPr lvl="2"/>
            <a:r>
              <a:rPr lang="en-US" dirty="0"/>
              <a:t>“Guns in general are not ‘deleterious devices or products or obnoxious waste materials’ that put their owners on notice that they stand ‘in responsible relation to a public danger.’” (CB 179)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Mens</a:t>
            </a:r>
            <a:r>
              <a:rPr lang="en-US" i="1" dirty="0"/>
              <a:t> 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800600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” – literal meaning is “a guilty mind”</a:t>
            </a:r>
          </a:p>
          <a:p>
            <a:pPr lvl="1"/>
            <a:r>
              <a:rPr lang="en-US" dirty="0"/>
              <a:t>Embodies the concept that (for almost all crimes) an actor must not only engage in prohibited conduct (</a:t>
            </a:r>
            <a:r>
              <a:rPr lang="en-US" i="1" dirty="0" err="1"/>
              <a:t>actus</a:t>
            </a:r>
            <a:r>
              <a:rPr lang="en-US" i="1" dirty="0"/>
              <a:t> </a:t>
            </a:r>
            <a:r>
              <a:rPr lang="en-US" i="1" dirty="0" err="1"/>
              <a:t>reus</a:t>
            </a:r>
            <a:r>
              <a:rPr lang="en-US" dirty="0"/>
              <a:t>) but must also do so with some “evil” or “guilt-worthy” mental state</a:t>
            </a:r>
          </a:p>
          <a:p>
            <a:pPr lvl="2"/>
            <a:r>
              <a:rPr lang="en-US" dirty="0"/>
              <a:t>This follows from both retributive and utilitarian justifications of punishment</a:t>
            </a:r>
          </a:p>
          <a:p>
            <a:r>
              <a:rPr lang="en-US" dirty="0"/>
              <a:t>“Even a dog distinguishes between being stumbled over and being kicked.”  </a:t>
            </a:r>
          </a:p>
          <a:p>
            <a:pPr lvl="1"/>
            <a:r>
              <a:rPr lang="en-US" dirty="0"/>
              <a:t>~ Oliver Wendell Holmes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Statutory Rape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Statutory Rape is considered a “special case” within criminal law</a:t>
            </a:r>
          </a:p>
          <a:p>
            <a:r>
              <a:rPr lang="en-US" dirty="0"/>
              <a:t>It involves the criminalization of sexual intercourse by a person over a certain age with a person under a certain age</a:t>
            </a:r>
          </a:p>
          <a:p>
            <a:r>
              <a:rPr lang="en-US" dirty="0"/>
              <a:t>In most jurisdictions, it is a strict liability offense</a:t>
            </a:r>
          </a:p>
          <a:p>
            <a:r>
              <a:rPr lang="en-US" dirty="0"/>
              <a:t>However, unlike possession offenses, statutory rape can be difficult for a potential defendant to “validate”</a:t>
            </a:r>
          </a:p>
          <a:p>
            <a:pPr lvl="1"/>
            <a:r>
              <a:rPr lang="en-US" dirty="0"/>
              <a:t>i.e., since it is strict liability in many jurisdictions, even if the Δ truly believed their sexual partner was over the legal age of consent, that belief would not excuse the action – </a:t>
            </a:r>
            <a:r>
              <a:rPr lang="en-US" b="1" dirty="0"/>
              <a:t>why might this be problematic?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Garnett v. State </a:t>
            </a:r>
            <a:r>
              <a:rPr lang="en-US" dirty="0"/>
              <a:t>(Ct. App. Md. 1993)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  </a:t>
            </a:r>
          </a:p>
          <a:p>
            <a:pPr lvl="1"/>
            <a:r>
              <a:rPr lang="en-US" dirty="0"/>
              <a:t>Δ was convicted of statutory rape for sexual intercourse with a woman under the age of 14</a:t>
            </a:r>
          </a:p>
          <a:p>
            <a:pPr lvl="2"/>
            <a:r>
              <a:rPr lang="en-US" dirty="0"/>
              <a:t>Δ was age 20 at the time, placing him in violation of the statute</a:t>
            </a:r>
          </a:p>
          <a:p>
            <a:pPr lvl="2"/>
            <a:r>
              <a:rPr lang="en-US" dirty="0"/>
              <a:t>Δ offered evidence that the victim represented herself as being 16 years old at the time, which would not have violated the statute</a:t>
            </a:r>
          </a:p>
          <a:p>
            <a:pPr lvl="2"/>
            <a:r>
              <a:rPr lang="en-US" dirty="0"/>
              <a:t>Δ was legally developmentally delayed (had an IQ of 52)</a:t>
            </a:r>
          </a:p>
          <a:p>
            <a:pPr lvl="1"/>
            <a:r>
              <a:rPr lang="en-US" dirty="0"/>
              <a:t>Δ appealed on the basis that he lacked the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to violate the statute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Garnett v. State </a:t>
            </a:r>
            <a:r>
              <a:rPr lang="en-US" dirty="0"/>
              <a:t>(Ct. App. Md. 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Issue:  Does Maryland’s statutory rape law have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requirement, and if not, can genuine mistake-of-age constitute a defense?</a:t>
            </a:r>
          </a:p>
          <a:p>
            <a:pPr lvl="1"/>
            <a:r>
              <a:rPr lang="en-US" dirty="0"/>
              <a:t>Generally speaking, if a crime is strict liability (lacks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requirement) no mistake-of-fact defense is available, however statutory rape is a special case where some legislatures and courts made a mistake-of-age defense available</a:t>
            </a:r>
          </a:p>
          <a:p>
            <a:pPr lvl="1"/>
            <a:r>
              <a:rPr lang="en-US" dirty="0"/>
              <a:t>This is because the “notice” element of the relevant facts, unlike with possession offenses, often is not apparent or easily subject to deception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Garnett v. State </a:t>
            </a:r>
            <a:r>
              <a:rPr lang="en-US" dirty="0"/>
              <a:t>(Ct. App. Md. 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Holding:  Maryland’s statute is strict liability and mistake-of-age is not available as a defense</a:t>
            </a:r>
          </a:p>
          <a:p>
            <a:pPr lvl="1"/>
            <a:r>
              <a:rPr lang="en-US" dirty="0"/>
              <a:t>The court examined the language of the statute and found that other sections contained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requirement, but the statutory rape section did not</a:t>
            </a:r>
          </a:p>
          <a:p>
            <a:pPr lvl="2"/>
            <a:r>
              <a:rPr lang="en-US" dirty="0"/>
              <a:t>“In drafting [other sections], the Legislature showed itself perfectly capable of recognizing and allowing for a defense that obviates criminal intent * * *. That it chose not to include similar language [for statutory rape] indicates that the Legislature aimed to make statutory rape . . . a more severe prohibition based on strict criminal liability.” (CB 189)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Garnett v. State </a:t>
            </a:r>
            <a:r>
              <a:rPr lang="en-US" dirty="0"/>
              <a:t>(Ct. App. Md. 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Holding (cont.)</a:t>
            </a:r>
          </a:p>
          <a:p>
            <a:pPr lvl="1"/>
            <a:r>
              <a:rPr lang="en-US" dirty="0"/>
              <a:t>The court also examined the legislative history of the statute and found that the legislature expressly rejected inclusion of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 in the statutory rape provision</a:t>
            </a:r>
          </a:p>
          <a:p>
            <a:pPr lvl="2"/>
            <a:r>
              <a:rPr lang="en-US" dirty="0"/>
              <a:t>“[T]he Legislature explicitly raised, considered, and then explicitly jettisoned any notion of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i="1" dirty="0"/>
              <a:t> </a:t>
            </a:r>
            <a:r>
              <a:rPr lang="en-US" dirty="0"/>
              <a:t>element with respect to the complainant’s age in enacting the law that formed the basis [the statutory rape provision]. In the light of such legislative action, we must inevitably conclude that the current law imposes strict liability on its violators.” (CB 189)</a:t>
            </a:r>
          </a:p>
          <a:p>
            <a:pPr lvl="1"/>
            <a:r>
              <a:rPr lang="en-US" dirty="0"/>
              <a:t>The court noted that any recourse must come from the legislature, not “judicial fiat”</a:t>
            </a:r>
          </a:p>
          <a:p>
            <a:pPr lvl="2"/>
            <a:r>
              <a:rPr lang="en-US" dirty="0"/>
              <a:t>Sentencing discretion is the only recourse available to the courts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Garnett v. State </a:t>
            </a:r>
            <a:r>
              <a:rPr lang="en-US" dirty="0"/>
              <a:t>(Ct. App. Md. 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Dissent (Judge Eldridge):</a:t>
            </a:r>
          </a:p>
          <a:p>
            <a:pPr lvl="1"/>
            <a:r>
              <a:rPr lang="en-US" dirty="0"/>
              <a:t>Agreed that an “ordinary mistake-of-age” defense was not available under the statute, but disagreed that the language of the statute imposed pure strict liability:</a:t>
            </a:r>
          </a:p>
          <a:p>
            <a:pPr lvl="2"/>
            <a:r>
              <a:rPr lang="en-US" dirty="0"/>
              <a:t>“Neither the statutory language nor the legislative history of [the statute(s)], indicate that the General Assembly intended . . . to define a pure strict liability offense where criminal liability is imposed regardless of the defendant’s mental state.” (CB 190)</a:t>
            </a:r>
          </a:p>
          <a:p>
            <a:pPr lvl="1"/>
            <a:r>
              <a:rPr lang="en-US" dirty="0"/>
              <a:t>Additionally noted that the Majority’s holding regarding assumption-of-risk when having sex with young persons was, itself, the very definition of a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requirement</a:t>
            </a:r>
          </a:p>
          <a:p>
            <a:pPr lvl="2"/>
            <a:r>
              <a:rPr lang="en-US" dirty="0"/>
              <a:t>“As the majority opinion points out, ‘the traditional view [is] that those who engage in sex with young persons do so at their peril, assuming the risk that their partners are underage * * *.’ It seems to me that the above-mentioned knowledge factors, and particularly the mental ability to appreciate that one is taking a risk, constitute the </a:t>
            </a:r>
            <a:r>
              <a:rPr lang="en-US" dirty="0" err="1"/>
              <a:t>mens</a:t>
            </a:r>
            <a:r>
              <a:rPr lang="en-US" dirty="0"/>
              <a:t> </a:t>
            </a:r>
            <a:r>
              <a:rPr lang="en-US" dirty="0" err="1"/>
              <a:t>rea</a:t>
            </a:r>
            <a:r>
              <a:rPr lang="en-US" dirty="0"/>
              <a:t> of the offense.” (CB 191)</a:t>
            </a:r>
          </a:p>
          <a:p>
            <a:r>
              <a:rPr lang="en-US" dirty="0"/>
              <a:t>Dissent (Judge Bell):  Found the lack of mistake-of-age to violate Due Process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United States v. Cordoba-</a:t>
            </a:r>
            <a:r>
              <a:rPr lang="en-US" i="1" dirty="0" err="1"/>
              <a:t>Hincapie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this excerpt from the case, the U.S. District Court for the Eastern District of New York explains the history and role of the concept of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in the U.S. criminal justice system</a:t>
            </a:r>
          </a:p>
          <a:p>
            <a:pPr lvl="1"/>
            <a:r>
              <a:rPr lang="en-US" dirty="0"/>
              <a:t>Focus on the </a:t>
            </a:r>
            <a:r>
              <a:rPr lang="en-US" i="1" dirty="0"/>
              <a:t>excerpt </a:t>
            </a:r>
            <a:r>
              <a:rPr lang="en-US" dirty="0"/>
              <a:t>and what it teaches about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, not the background or disposition of the case</a:t>
            </a:r>
          </a:p>
          <a:p>
            <a:pPr lvl="1"/>
            <a:r>
              <a:rPr lang="en-US" dirty="0"/>
              <a:t>“Western * * * nations have long looked to the wrongdoer’s mind to determine both the propriety and the grading of punishment.”  (CB 149)</a:t>
            </a:r>
          </a:p>
          <a:p>
            <a:r>
              <a:rPr lang="en-US" dirty="0"/>
              <a:t>A prohibited act (usually) is a </a:t>
            </a:r>
            <a:r>
              <a:rPr lang="en-US" i="1" dirty="0"/>
              <a:t>necessary</a:t>
            </a:r>
            <a:r>
              <a:rPr lang="en-US" dirty="0"/>
              <a:t> condition, but </a:t>
            </a:r>
            <a:r>
              <a:rPr lang="en-US" i="1" dirty="0"/>
              <a:t>not a sufficient</a:t>
            </a:r>
            <a:r>
              <a:rPr lang="en-US" dirty="0"/>
              <a:t> condition, for criminal liability</a:t>
            </a:r>
          </a:p>
          <a:p>
            <a:pPr lvl="1"/>
            <a:r>
              <a:rPr lang="en-US" dirty="0"/>
              <a:t>“An act does not make [the doer of it] guilty, unless the mind be guilty; that is, unless the intent be criminal.” (CB 149)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Some Notes on </a:t>
            </a:r>
            <a:r>
              <a:rPr lang="en-US" i="1" dirty="0" err="1"/>
              <a:t>Mens</a:t>
            </a:r>
            <a:r>
              <a:rPr lang="en-US" i="1" dirty="0"/>
              <a:t> 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a broad sense, it describes the general concept of a “guilty mind”</a:t>
            </a:r>
          </a:p>
          <a:p>
            <a:pPr lvl="1"/>
            <a:r>
              <a:rPr lang="en-US" dirty="0"/>
              <a:t>“In this sense, a defendant is guilty of a crime if she commits the social harm of the offense with </a:t>
            </a:r>
            <a:r>
              <a:rPr lang="en-US" i="1" dirty="0"/>
              <a:t>any </a:t>
            </a:r>
            <a:r>
              <a:rPr lang="en-US" dirty="0"/>
              <a:t>morally</a:t>
            </a:r>
            <a:r>
              <a:rPr lang="en-US" i="1" dirty="0"/>
              <a:t> </a:t>
            </a:r>
            <a:r>
              <a:rPr lang="en-US" dirty="0"/>
              <a:t>blameworthy state of mind; it is not significant whether she caused the social harm intentionally or, instead, with some other blameworthy mental state (e.g. recklessly).”  (CB 150)</a:t>
            </a:r>
          </a:p>
          <a:p>
            <a:r>
              <a:rPr lang="en-US" dirty="0"/>
              <a:t>More narrowly, </a:t>
            </a:r>
            <a:r>
              <a:rPr lang="en-US" i="1" dirty="0" err="1"/>
              <a:t>mens</a:t>
            </a:r>
            <a:r>
              <a:rPr lang="en-US" i="1" dirty="0"/>
              <a:t> </a:t>
            </a:r>
            <a:r>
              <a:rPr lang="en-US" i="1" dirty="0" err="1"/>
              <a:t>rea</a:t>
            </a:r>
            <a:r>
              <a:rPr lang="en-US" dirty="0"/>
              <a:t> refers to the mental state the Δ must have regarding the specific </a:t>
            </a:r>
            <a:r>
              <a:rPr lang="en-US" i="1" dirty="0" err="1"/>
              <a:t>actus</a:t>
            </a:r>
            <a:r>
              <a:rPr lang="en-US" i="1" dirty="0"/>
              <a:t> </a:t>
            </a:r>
            <a:r>
              <a:rPr lang="en-US" i="1" dirty="0" err="1"/>
              <a:t>reus</a:t>
            </a:r>
            <a:r>
              <a:rPr lang="en-US" dirty="0"/>
              <a:t> of the crime in question</a:t>
            </a:r>
          </a:p>
          <a:p>
            <a:pPr lvl="1"/>
            <a:r>
              <a:rPr lang="en-US" dirty="0"/>
              <a:t>“Using this meaning, a defendant is not guilty of an offense, even if she has a culpable frame of mind, if she lacks the mental state specified in the definition of the crime.”  (CB 150)</a:t>
            </a:r>
          </a:p>
          <a:p>
            <a:r>
              <a:rPr lang="en-US" dirty="0"/>
              <a:t>With this section, we begin to draw distinctions between the Common Law (CL) doctrines and the Model Penal Code (MPC) doctrines</a:t>
            </a:r>
          </a:p>
          <a:p>
            <a:pPr lvl="1"/>
            <a:r>
              <a:rPr lang="en-US" dirty="0"/>
              <a:t>Remember – in both cases, we are talking about the </a:t>
            </a:r>
            <a:r>
              <a:rPr lang="en-US" i="1" dirty="0"/>
              <a:t>generally-accepted</a:t>
            </a:r>
            <a:r>
              <a:rPr lang="en-US" dirty="0"/>
              <a:t> concepts common to </a:t>
            </a:r>
            <a:r>
              <a:rPr lang="en-US" i="1" dirty="0"/>
              <a:t>most of the respective adopting jurisdictions</a:t>
            </a:r>
            <a:r>
              <a:rPr lang="en-US" dirty="0"/>
              <a:t> – the specific details of each specific jurisdiction will vary!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Regina v. Cunningham</a:t>
            </a:r>
            <a:r>
              <a:rPr lang="en-US" dirty="0"/>
              <a:t> (UK Ct. Crim. App. 1952)</a:t>
            </a:r>
          </a:p>
          <a:p>
            <a:pPr lvl="1"/>
            <a:r>
              <a:rPr lang="en-US" dirty="0"/>
              <a:t>Background:  Δ, short on money, stole from the gas meter and damaged it in a manner such that toxic gas escaped and endangered the life of another</a:t>
            </a:r>
          </a:p>
          <a:p>
            <a:pPr lvl="2"/>
            <a:r>
              <a:rPr lang="en-US" dirty="0"/>
              <a:t>Δ was convicted on the charge of endangering the life of another person</a:t>
            </a:r>
          </a:p>
          <a:p>
            <a:pPr lvl="2"/>
            <a:r>
              <a:rPr lang="en-US" dirty="0"/>
              <a:t>This crime required a Δ to “. . . unlawfully and maliciously administer to or cause to be administered . . . [toxic substances to another person]”  (CB 152)</a:t>
            </a:r>
          </a:p>
          <a:p>
            <a:pPr lvl="2"/>
            <a:r>
              <a:rPr lang="en-US" dirty="0"/>
              <a:t>Δ appealed on the basis that he did not intend to release the gas</a:t>
            </a:r>
          </a:p>
          <a:p>
            <a:pPr lvl="1"/>
            <a:r>
              <a:rPr lang="en-US" dirty="0"/>
              <a:t>Issue:  whether this crime required a general maliciousness surrounding the activities, or a specific intent that the toxic substances be released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Regina v. Cunningham</a:t>
            </a:r>
            <a:r>
              <a:rPr lang="en-US" dirty="0"/>
              <a:t> (UK Ct. Crim. App. 1952)</a:t>
            </a:r>
          </a:p>
          <a:p>
            <a:pPr lvl="1"/>
            <a:r>
              <a:rPr lang="en-US" dirty="0"/>
              <a:t>Holding:  the language of the statute requires a specific intent to cause the prohibited action(s) (release of toxic gas to endanger another person)</a:t>
            </a:r>
          </a:p>
          <a:p>
            <a:pPr lvl="2"/>
            <a:r>
              <a:rPr lang="en-US" dirty="0"/>
              <a:t>“‘malice’ must be taken not in the old vague sense of ‘wickedness’ in general . . . but as requiring either:</a:t>
            </a:r>
          </a:p>
          <a:p>
            <a:pPr lvl="3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an actual intention to do the particular kind of harm that in fact was done, or </a:t>
            </a:r>
          </a:p>
          <a:p>
            <a:pPr lvl="3"/>
            <a:r>
              <a:rPr lang="en-US" dirty="0"/>
              <a:t>(ii) recklessness as to whether such harm should occur or not” (CB 152)</a:t>
            </a:r>
          </a:p>
          <a:p>
            <a:r>
              <a:rPr lang="en-US" dirty="0"/>
              <a:t>This case examines the concept of </a:t>
            </a:r>
            <a:r>
              <a:rPr lang="en-US" b="1" i="1" dirty="0"/>
              <a:t>specific intent</a:t>
            </a:r>
            <a:r>
              <a:rPr lang="en-US" b="1" dirty="0"/>
              <a:t> </a:t>
            </a:r>
            <a:r>
              <a:rPr lang="en-US" dirty="0"/>
              <a:t>as compared to the concept of </a:t>
            </a:r>
            <a:r>
              <a:rPr lang="en-US" b="1" i="1" dirty="0"/>
              <a:t>general intent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is a </a:t>
            </a:r>
            <a:r>
              <a:rPr lang="en-US" i="1" dirty="0"/>
              <a:t>very </a:t>
            </a:r>
            <a:r>
              <a:rPr lang="en-US" dirty="0"/>
              <a:t>difficult distinction, without consensus as to definitions</a:t>
            </a:r>
          </a:p>
          <a:p>
            <a:pPr lvl="1"/>
            <a:r>
              <a:rPr lang="en-US" dirty="0"/>
              <a:t>The definitions provided here are the ones which will be used on your exam, and are used by many U.S. jurisdictions</a:t>
            </a:r>
          </a:p>
          <a:p>
            <a:r>
              <a:rPr lang="en-US" u="sng" dirty="0"/>
              <a:t>Specific Intent:</a:t>
            </a:r>
            <a:r>
              <a:rPr lang="en-US" dirty="0"/>
              <a:t>  an additional </a:t>
            </a:r>
            <a:r>
              <a:rPr lang="en-US" i="1" dirty="0"/>
              <a:t>specific </a:t>
            </a:r>
            <a:r>
              <a:rPr lang="en-US" dirty="0"/>
              <a:t>mental element required above that inherent in the </a:t>
            </a:r>
            <a:r>
              <a:rPr lang="en-US" i="1" dirty="0"/>
              <a:t>actus reus</a:t>
            </a:r>
            <a:r>
              <a:rPr lang="en-US" dirty="0"/>
              <a:t> of a crime</a:t>
            </a:r>
          </a:p>
          <a:p>
            <a:pPr lvl="1"/>
            <a:r>
              <a:rPr lang="en-US" dirty="0"/>
              <a:t>Often includes the desire to bring about a specific result</a:t>
            </a:r>
          </a:p>
          <a:p>
            <a:r>
              <a:rPr lang="en-US" u="sng" dirty="0"/>
              <a:t>General Intent:</a:t>
            </a:r>
            <a:r>
              <a:rPr lang="en-US" dirty="0"/>
              <a:t>  mental state which relates solely to the conduct/result giving rise to or associated with the prohibited social harm</a:t>
            </a:r>
          </a:p>
          <a:p>
            <a:pPr lvl="1"/>
            <a:r>
              <a:rPr lang="en-US" dirty="0"/>
              <a:t>Usually does not require intent to cause specific result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People v. Conley</a:t>
            </a:r>
            <a:r>
              <a:rPr lang="en-US" dirty="0"/>
              <a:t> (Ill. App. Ct. 1989)</a:t>
            </a:r>
          </a:p>
          <a:p>
            <a:pPr lvl="1"/>
            <a:r>
              <a:rPr lang="en-US" dirty="0"/>
              <a:t>Background:  Δ was convicted of aggravated battery in conjunction with actions he took including throwing a bottle which permanently injured the mouth of another person</a:t>
            </a:r>
          </a:p>
          <a:p>
            <a:pPr lvl="2"/>
            <a:r>
              <a:rPr lang="en-US" dirty="0"/>
              <a:t>Illinois statute defines aggravated battery as follows:  </a:t>
            </a:r>
          </a:p>
          <a:p>
            <a:pPr lvl="3"/>
            <a:r>
              <a:rPr lang="en-US" dirty="0"/>
              <a:t>“[a] person who, in committing a battery, intentionally or knowingly causes great bodily harm, or permanent disability or disfigurement commits aggravated battery.”  (CB 153)</a:t>
            </a:r>
          </a:p>
          <a:p>
            <a:pPr lvl="2"/>
            <a:r>
              <a:rPr lang="en-US" dirty="0"/>
              <a:t>Δ appealed on the basis that the prosecution failed to prove that Δ intended the injury to occur (failed to prove intent as to result)</a:t>
            </a:r>
          </a:p>
          <a:p>
            <a:pPr lvl="1"/>
            <a:r>
              <a:rPr lang="en-US" dirty="0"/>
              <a:t>Issue:  does battery, under this statute require proof of the specific intent to cause the prohibited harm (permanent injury)?</a:t>
            </a:r>
          </a:p>
          <a:p>
            <a:pPr lvl="2"/>
            <a:r>
              <a:rPr lang="en-US" dirty="0"/>
              <a:t>If so, can this specific intent be inferred from the circumstances?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(CL)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People v. Conley</a:t>
            </a:r>
            <a:r>
              <a:rPr lang="en-US" dirty="0"/>
              <a:t> (Ill. App. Ct. 1989)</a:t>
            </a:r>
          </a:p>
          <a:p>
            <a:pPr lvl="1"/>
            <a:r>
              <a:rPr lang="en-US" dirty="0"/>
              <a:t>Holding:  yes, specific intent is required in this statute, however it may be inferred from the surrounding circumstances</a:t>
            </a:r>
          </a:p>
          <a:p>
            <a:pPr lvl="2"/>
            <a:r>
              <a:rPr lang="en-US" dirty="0"/>
              <a:t>“Because the offense is defined in terms of result, the State has the burden of proving beyond a reasonable doubt that the defendant either had a ‘conscious objective’ to achieve the harm defined, or that the defendant was ‘consciously aware’ that the harm defined was ‘practically certain to be caused by his conduct.’” (CB 155)</a:t>
            </a:r>
          </a:p>
          <a:p>
            <a:pPr lvl="2"/>
            <a:r>
              <a:rPr lang="en-US" dirty="0"/>
              <a:t>Intent can be inferred from the surrounding circumstances, the offender’s words, the weapon used, and the force of the blow”</a:t>
            </a:r>
          </a:p>
          <a:p>
            <a:pPr lvl="3"/>
            <a:r>
              <a:rPr lang="en-US" dirty="0"/>
              <a:t>“one intends the natural and probable consequences of his actions”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8730</TotalTime>
  <Words>3053</Words>
  <Application>Microsoft Office PowerPoint</Application>
  <PresentationFormat>On-screen Show (4:3)</PresentationFormat>
  <Paragraphs>157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Criminal Law</vt:lpstr>
      <vt:lpstr>Criminal Law</vt:lpstr>
      <vt:lpstr>Mens Rea</vt:lpstr>
      <vt:lpstr>United States v. Cordoba-Hincapie</vt:lpstr>
      <vt:lpstr>Some Notes on Mens Rea</vt:lpstr>
      <vt:lpstr>Intent (CL)</vt:lpstr>
      <vt:lpstr>Intent (CL)</vt:lpstr>
      <vt:lpstr>Intent (CL)</vt:lpstr>
      <vt:lpstr>Intent (CL)</vt:lpstr>
      <vt:lpstr>Intent (CL)</vt:lpstr>
      <vt:lpstr>Doctrine of Transferred Intent (CL)</vt:lpstr>
      <vt:lpstr>Intent (MPC)</vt:lpstr>
      <vt:lpstr>Intent (MPC)</vt:lpstr>
      <vt:lpstr>State v. Nations (Mo. Ct. App. 1984)</vt:lpstr>
      <vt:lpstr>State v. Nations (Mo. Ct. App. 1984)</vt:lpstr>
      <vt:lpstr>Strict Liability</vt:lpstr>
      <vt:lpstr>Staples v. United States (1994)</vt:lpstr>
      <vt:lpstr>Staples v. United States (1994)</vt:lpstr>
      <vt:lpstr>Staples v. United States (1994)</vt:lpstr>
      <vt:lpstr>Staples v. United States (1994)</vt:lpstr>
      <vt:lpstr>Statutory Rape</vt:lpstr>
      <vt:lpstr>Garnett v. State (Ct. App. Md. 1993)</vt:lpstr>
      <vt:lpstr>Garnett v. State (Ct. App. Md. 1993)</vt:lpstr>
      <vt:lpstr>Garnett v. State (Ct. App. Md. 1993)</vt:lpstr>
      <vt:lpstr>Garnett v. State (Ct. App. Md. 1993)</vt:lpstr>
      <vt:lpstr>Garnett v. State (Ct. App. Md. 1993)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359</cp:revision>
  <dcterms:created xsi:type="dcterms:W3CDTF">2015-12-09T04:26:39Z</dcterms:created>
  <dcterms:modified xsi:type="dcterms:W3CDTF">2023-07-12T10:56:23Z</dcterms:modified>
</cp:coreProperties>
</file>